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74" r:id="rId2"/>
    <p:sldId id="8846" r:id="rId3"/>
    <p:sldId id="259" r:id="rId4"/>
    <p:sldId id="8845" r:id="rId5"/>
    <p:sldId id="8840" r:id="rId6"/>
    <p:sldId id="8874" r:id="rId7"/>
    <p:sldId id="8847" r:id="rId8"/>
    <p:sldId id="8842" r:id="rId9"/>
    <p:sldId id="8854" r:id="rId10"/>
    <p:sldId id="8853" r:id="rId11"/>
    <p:sldId id="8866" r:id="rId12"/>
    <p:sldId id="8867" r:id="rId13"/>
    <p:sldId id="8868" r:id="rId14"/>
    <p:sldId id="8848" r:id="rId15"/>
    <p:sldId id="8869" r:id="rId16"/>
    <p:sldId id="8870" r:id="rId17"/>
    <p:sldId id="8871" r:id="rId18"/>
    <p:sldId id="8872" r:id="rId19"/>
    <p:sldId id="8873" r:id="rId20"/>
    <p:sldId id="266" r:id="rId21"/>
    <p:sldId id="8875" r:id="rId22"/>
    <p:sldId id="8876" r:id="rId23"/>
    <p:sldId id="267" r:id="rId24"/>
    <p:sldId id="8850" r:id="rId25"/>
    <p:sldId id="374" r:id="rId26"/>
    <p:sldId id="8849" r:id="rId27"/>
    <p:sldId id="314" r:id="rId28"/>
    <p:sldId id="269" r:id="rId29"/>
    <p:sldId id="8863" r:id="rId30"/>
    <p:sldId id="8864" r:id="rId31"/>
    <p:sldId id="8865" r:id="rId32"/>
    <p:sldId id="8851" r:id="rId33"/>
    <p:sldId id="273" r:id="rId34"/>
    <p:sldId id="8852" r:id="rId35"/>
    <p:sldId id="373" r:id="rId36"/>
    <p:sldId id="50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40" d="100"/>
          <a:sy n="140" d="100"/>
        </p:scale>
        <p:origin x="1108" y="628"/>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08/12/2020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12/8/2020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12/8/2020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1384995"/>
          </a:xfrm>
          <a:prstGeom prst="rect">
            <a:avLst/>
          </a:prstGeom>
          <a:noFill/>
        </p:spPr>
        <p:txBody>
          <a:bodyPr wrap="square" rtlCol="0">
            <a:spAutoFit/>
          </a:bodyPr>
          <a:lstStyle/>
          <a:p>
            <a:r>
              <a:rPr lang="en-US" sz="2800" b="1" dirty="0" err="1">
                <a:latin typeface="Montserrat" panose="00000500000000000000" pitchFamily="50" charset="0"/>
                <a:ea typeface="Open Sans" panose="020B0606030504020204" pitchFamily="34" charset="0"/>
                <a:cs typeface="Open Sans" panose="020B0606030504020204" pitchFamily="34" charset="0"/>
              </a:rPr>
              <a:t>XGBoost</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Gradient Boosted Decision Trees</a:t>
            </a: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461962" y="2888561"/>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19" name="Rectangle 18">
            <a:extLst>
              <a:ext uri="{FF2B5EF4-FFF2-40B4-BE49-F238E27FC236}">
                <a16:creationId xmlns:a16="http://schemas.microsoft.com/office/drawing/2014/main" id="{CE2A72EE-FBE0-49B0-95B5-CF6A984D7471}"/>
              </a:ext>
            </a:extLst>
          </p:cNvPr>
          <p:cNvSpPr/>
          <p:nvPr/>
        </p:nvSpPr>
        <p:spPr>
          <a:xfrm>
            <a:off x="7395826" y="3550365"/>
            <a:ext cx="3910804"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rPr>
              <a:t>There is probably a few things worth mentioning about working with </a:t>
            </a:r>
            <a:r>
              <a:rPr lang="en-US" sz="1200" dirty="0" err="1">
                <a:solidFill>
                  <a:schemeClr val="tx2">
                    <a:lumMod val="50000"/>
                  </a:schemeClr>
                </a:solidFill>
                <a:latin typeface="Open Sans" panose="020B0606030504020204" pitchFamily="34" charset="0"/>
              </a:rPr>
              <a:t>XGBoost</a:t>
            </a:r>
            <a:r>
              <a:rPr lang="en-US" sz="1200" dirty="0">
                <a:solidFill>
                  <a:schemeClr val="tx2">
                    <a:lumMod val="50000"/>
                  </a:schemeClr>
                </a:solidFill>
                <a:latin typeface="Open Sans" panose="020B0606030504020204" pitchFamily="34" charset="0"/>
              </a:rPr>
              <a:t> in Databricks / Spark here.  So do it, what are you waiting for?</a:t>
            </a:r>
          </a:p>
        </p:txBody>
      </p:sp>
      <p:sp>
        <p:nvSpPr>
          <p:cNvPr id="20" name="Rectangle 19">
            <a:extLst>
              <a:ext uri="{FF2B5EF4-FFF2-40B4-BE49-F238E27FC236}">
                <a16:creationId xmlns:a16="http://schemas.microsoft.com/office/drawing/2014/main" id="{5869DC7C-A3C9-4582-902C-BFAD41EBBC5D}"/>
              </a:ext>
            </a:extLst>
          </p:cNvPr>
          <p:cNvSpPr/>
          <p:nvPr/>
        </p:nvSpPr>
        <p:spPr>
          <a:xfrm>
            <a:off x="7395274" y="4669130"/>
            <a:ext cx="3887093"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rPr>
              <a:t>And when you run out of gas in the first paragraph, double-down here and start a second paragraph.  No on will be the wiser!</a:t>
            </a:r>
          </a:p>
        </p:txBody>
      </p:sp>
      <p:sp>
        <p:nvSpPr>
          <p:cNvPr id="21" name="TextBox 20">
            <a:extLst>
              <a:ext uri="{FF2B5EF4-FFF2-40B4-BE49-F238E27FC236}">
                <a16:creationId xmlns:a16="http://schemas.microsoft.com/office/drawing/2014/main" id="{D81E74E1-9376-438C-BED5-CECA199C482C}"/>
              </a:ext>
            </a:extLst>
          </p:cNvPr>
          <p:cNvSpPr txBox="1"/>
          <p:nvPr/>
        </p:nvSpPr>
        <p:spPr>
          <a:xfrm>
            <a:off x="7999014" y="2940705"/>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Picture Placeholder 2">
            <a:extLst>
              <a:ext uri="{FF2B5EF4-FFF2-40B4-BE49-F238E27FC236}">
                <a16:creationId xmlns:a16="http://schemas.microsoft.com/office/drawing/2014/main" id="{D750235D-3BB7-487F-9CFB-8A6337DE9EEA}"/>
              </a:ext>
            </a:extLst>
          </p:cNvPr>
          <p:cNvSpPr>
            <a:spLocks noGrp="1"/>
          </p:cNvSpPr>
          <p:nvPr>
            <p:ph type="pic" sz="quarter" idx="10"/>
          </p:nvPr>
        </p:nvSpPr>
        <p:spPr/>
      </p:sp>
      <p:grpSp>
        <p:nvGrpSpPr>
          <p:cNvPr id="22" name="Group 1261">
            <a:extLst>
              <a:ext uri="{FF2B5EF4-FFF2-40B4-BE49-F238E27FC236}">
                <a16:creationId xmlns:a16="http://schemas.microsoft.com/office/drawing/2014/main" id="{2A8C07DE-8B69-4CE4-BE0D-F09EC696765B}"/>
              </a:ext>
            </a:extLst>
          </p:cNvPr>
          <p:cNvGrpSpPr/>
          <p:nvPr/>
        </p:nvGrpSpPr>
        <p:grpSpPr>
          <a:xfrm>
            <a:off x="10781475" y="5529100"/>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199857" y="5894259"/>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089241" y="5782606"/>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Tree>
    <p:extLst>
      <p:ext uri="{BB962C8B-B14F-4D97-AF65-F5344CB8AC3E}">
        <p14:creationId xmlns:p14="http://schemas.microsoft.com/office/powerpoint/2010/main" val="20818313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Exploration – Neural Network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62" name="Rectangle 8">
            <a:extLst>
              <a:ext uri="{FF2B5EF4-FFF2-40B4-BE49-F238E27FC236}">
                <a16:creationId xmlns:a16="http://schemas.microsoft.com/office/drawing/2014/main" id="{38171791-15E0-4BE8-B05C-02E578DBDA70}"/>
              </a:ext>
            </a:extLst>
          </p:cNvPr>
          <p:cNvSpPr/>
          <p:nvPr/>
        </p:nvSpPr>
        <p:spPr>
          <a:xfrm>
            <a:off x="380918" y="1485673"/>
            <a:ext cx="6065349" cy="5049331"/>
          </a:xfrm>
          <a:prstGeom prst="rect">
            <a:avLst/>
          </a:prstGeom>
        </p:spPr>
        <p:txBody>
          <a:bodyPr wrap="square">
            <a:spAutoFit/>
          </a:bodyPr>
          <a:lstStyle/>
          <a:p>
            <a:pPr>
              <a:lnSpc>
                <a:spcPct val="150000"/>
              </a:lnSpc>
              <a:spcBef>
                <a:spcPts val="800"/>
              </a:spcBef>
            </a:pP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Expectations</a:t>
            </a:r>
            <a:r>
              <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Highest performing</a:t>
            </a: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b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Tradeoffs: </a:t>
            </a:r>
            <a:r>
              <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Training time</a:t>
            </a: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Results: </a:t>
            </a:r>
            <a:endParaRPr lang="es-E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4355830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1526</Words>
  <Application>Microsoft Office PowerPoint</Application>
  <PresentationFormat>Widescreen</PresentationFormat>
  <Paragraphs>243</Paragraphs>
  <Slides>36</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Cris Benge</cp:lastModifiedBy>
  <cp:revision>30</cp:revision>
  <dcterms:created xsi:type="dcterms:W3CDTF">2020-12-07T05:01:54Z</dcterms:created>
  <dcterms:modified xsi:type="dcterms:W3CDTF">2020-12-09T00:45:55Z</dcterms:modified>
</cp:coreProperties>
</file>